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4" autoAdjust="0"/>
    <p:restoredTop sz="94660"/>
  </p:normalViewPr>
  <p:slideViewPr>
    <p:cSldViewPr snapToGrid="0">
      <p:cViewPr varScale="1">
        <p:scale>
          <a:sx n="51" d="100"/>
          <a:sy n="51" d="100"/>
        </p:scale>
        <p:origin x="102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2BD5F-3C8A-A68F-3A90-B78D2AC2EB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9ADA61-FBE1-732C-47FE-49EF8C8731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HK"/>
              <a:t>Click to edit Master subtitle style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A0DDD-3582-3F7B-B264-EC328BD90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F3976-4446-D3E6-2693-E04D47DB7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76885-BD29-4BD8-52EE-ABD647D67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246773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18A1D-0B19-15B2-3E42-53EE6D6F8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453EEF-CB80-A25D-90D2-E8BD43B5C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43D687-57A7-D2E7-4D52-59F301A1E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7F189-D353-EBC9-8CFB-BBF32887C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E4090-74B6-51A8-AE43-D299DEFF2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9591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AC5212-8964-922E-2792-89DA32D941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C4E5E8-2E71-2A4E-E678-2126E155E6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7EEED-BF37-C872-4E25-2B766F55D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43839-AA78-6222-80E8-26E6FE246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20781-4C7B-BB4D-6A4A-E1D8A67B5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874251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3BFD8-76FB-E29A-407D-7140E88A0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B5FDC-7D58-82FD-D4A3-963492F4B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E7A92-59F8-5C3B-7934-744340A7B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337D6-AF63-4349-BC3D-2F0288201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B6494-DB04-2936-C0F6-1BECAD34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3864822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11C92-3F4C-D828-BA1E-1E1E7084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2D8CE2-7EE1-DB44-2E77-A49CF6D76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B4927-4809-9D6A-D1B9-C88ACA5A2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5CC57-9B54-B080-2134-E688B4B27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C387D-DA9D-7A94-6FA2-620E884C7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60190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58D8D-9A15-0574-61C9-5DF3686A3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DD4F2-C4EC-6E8F-A348-ADADF98B0C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5E113D-9A67-7C4C-B11F-71904A95D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DD645A-D29D-D164-54B5-5581E0E01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C4ABCF-0DBC-D52A-3BEA-DC44F3882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1F615-6F55-5B81-54A6-A543E3E60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706669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1BFEE-5B73-86AF-057E-E40D3DB2C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AF1CE0-83D2-4DF5-5556-23A606C73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5D23C-C2BF-30CF-39A9-4F7C1AA373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8F67D9-63B4-ADCF-5795-0F586D1FBD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7303DD-D32F-5D3A-7359-A3252BDF05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B5AED-3E25-8BA8-B8EE-B1079EF5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BACE08-E016-F791-2729-7CFBB791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FCBBD8-5CD1-5EFC-4CE6-BD5CA594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75972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77E52-A8C6-E326-FE88-2D89AD2CD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7EBB22-62F0-A80A-C8B4-06760FD67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8B1830-2DBF-FDB9-E3B9-6FE013226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EBB47D-33D9-97F4-DCF9-DE986EB9A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66631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D749F0-8CAF-1033-D1AE-6C962BC16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E1B33D-2A4B-7282-61E4-54E1FBFB2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FC6951-628B-2EB5-B18A-DF5D9BE89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4094681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7AA7A-2429-DB9C-9CE4-988DF86C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48EF4-03E9-A06A-8613-425AACE4D0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C1BF13-24B2-17DC-5213-8CDB46CF8F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FA7926-2FAB-A679-2A32-5BD2568CA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362E7F-B8A1-909F-2FEA-F272768F2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84300E-12D5-84E0-0D81-F6C03DA8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070966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44EB0-8933-A91C-0F32-957AA0974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6E4F2C-1198-6B2A-BCCD-60318F156F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HK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0B620A-520D-5F2E-5C70-DEB1E3532F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HK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93F75-1A30-222C-B204-7AE3DDD42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F0F1D9-79D5-F631-1735-D33F1588A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2BE4CB-F6EC-A030-67A6-3A9FB59E6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611782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5659A7-BB01-1021-A64E-5DCD5BE6A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HK"/>
              <a:t>Click to edit Master title style</a:t>
            </a:r>
            <a:endParaRPr lang="zh-HK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1F253-52CE-D8F9-FD94-238E8FAC3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HK"/>
              <a:t>Click to edit Master text styles</a:t>
            </a:r>
          </a:p>
          <a:p>
            <a:pPr lvl="1"/>
            <a:r>
              <a:rPr lang="en-US" altLang="zh-HK"/>
              <a:t>Second level</a:t>
            </a:r>
          </a:p>
          <a:p>
            <a:pPr lvl="2"/>
            <a:r>
              <a:rPr lang="en-US" altLang="zh-HK"/>
              <a:t>Third level</a:t>
            </a:r>
          </a:p>
          <a:p>
            <a:pPr lvl="3"/>
            <a:r>
              <a:rPr lang="en-US" altLang="zh-HK"/>
              <a:t>Fourth level</a:t>
            </a:r>
          </a:p>
          <a:p>
            <a:pPr lvl="4"/>
            <a:r>
              <a:rPr lang="en-US" altLang="zh-HK"/>
              <a:t>Fifth level</a:t>
            </a:r>
            <a:endParaRPr lang="zh-HK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94347-E370-A0F1-9FA0-E497DC5C18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6E7ADD-F1B6-4A45-883E-8CF2F350B59C}" type="datetimeFigureOut">
              <a:rPr lang="zh-HK" altLang="en-US" smtClean="0"/>
              <a:t>23/4/2024</a:t>
            </a:fld>
            <a:endParaRPr lang="zh-HK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9EB57-2AFF-CB77-5D7A-17CC47028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A4A1F-3525-6E83-FA1E-56CAFD8168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C6749-BEDE-4E09-AD0F-2A4E1F489E28}" type="slidenum">
              <a:rPr lang="zh-HK" altLang="en-US" smtClean="0"/>
              <a:t>‹#›</a:t>
            </a:fld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362767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5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一張含有 電子產品, 電子元件, 電路元件, 被動元件 的圖片&#10;&#10;自動產生的描述">
            <a:extLst>
              <a:ext uri="{FF2B5EF4-FFF2-40B4-BE49-F238E27FC236}">
                <a16:creationId xmlns:a16="http://schemas.microsoft.com/office/drawing/2014/main" id="{D2648CCF-8FDB-8301-BD4C-9FF92319E1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66140" y="1450778"/>
            <a:ext cx="1571654" cy="1210484"/>
          </a:xfrm>
          <a:prstGeom prst="rect">
            <a:avLst/>
          </a:prstGeom>
        </p:spPr>
      </p:pic>
      <p:pic>
        <p:nvPicPr>
          <p:cNvPr id="5" name="圖片 11">
            <a:extLst>
              <a:ext uri="{FF2B5EF4-FFF2-40B4-BE49-F238E27FC236}">
                <a16:creationId xmlns:a16="http://schemas.microsoft.com/office/drawing/2014/main" id="{55E27541-04AD-0B95-5A7E-114CCA45F6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588" r="98000">
                        <a14:foregroundMark x1="79176" y1="37412" x2="96706" y2="35412"/>
                        <a14:foregroundMark x1="97432" y1="32324" x2="98000" y2="32471"/>
                        <a14:foregroundMark x1="72471" y1="25882" x2="94573" y2="31586"/>
                        <a14:foregroundMark x1="9176" y1="44706" x2="14353" y2="37412"/>
                        <a14:foregroundMark x1="9529" y1="43529" x2="4588" y2="40941"/>
                        <a14:backgroundMark x1="98353" y1="32471" x2="97294" y2="29412"/>
                        <a14:backgroundMark x1="97647" y1="32824" x2="92000" y2="27529"/>
                        <a14:backgroundMark x1="98353" y1="32471" x2="98000" y2="32118"/>
                        <a14:backgroundMark x1="64824" y1="19059" x2="64588" y2="18471"/>
                        <a14:backgroundMark x1="59059" y1="21882" x2="72588" y2="15882"/>
                        <a14:backgroundMark x1="66000" y1="21059" x2="60471" y2="28471"/>
                        <a14:backgroundMark x1="70353" y1="20118" x2="64588" y2="26471"/>
                        <a14:backgroundMark x1="64588" y1="12941" x2="58824" y2="25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4131" y="3855452"/>
            <a:ext cx="1175008" cy="1175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圖片 11">
            <a:extLst>
              <a:ext uri="{FF2B5EF4-FFF2-40B4-BE49-F238E27FC236}">
                <a16:creationId xmlns:a16="http://schemas.microsoft.com/office/drawing/2014/main" id="{9ADB98F8-69B1-130C-8BDA-C776E9D805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588" r="98000">
                        <a14:foregroundMark x1="79176" y1="37412" x2="96706" y2="35412"/>
                        <a14:foregroundMark x1="97432" y1="32324" x2="98000" y2="32471"/>
                        <a14:foregroundMark x1="72471" y1="25882" x2="94573" y2="31586"/>
                        <a14:foregroundMark x1="9176" y1="44706" x2="14353" y2="37412"/>
                        <a14:foregroundMark x1="9529" y1="43529" x2="4588" y2="40941"/>
                        <a14:backgroundMark x1="98353" y1="32471" x2="97294" y2="29412"/>
                        <a14:backgroundMark x1="97647" y1="32824" x2="92000" y2="27529"/>
                        <a14:backgroundMark x1="98353" y1="32471" x2="98000" y2="32118"/>
                        <a14:backgroundMark x1="64824" y1="19059" x2="64588" y2="18471"/>
                        <a14:backgroundMark x1="59059" y1="21882" x2="72588" y2="15882"/>
                        <a14:backgroundMark x1="66000" y1="21059" x2="60471" y2="28471"/>
                        <a14:backgroundMark x1="70353" y1="20118" x2="64588" y2="26471"/>
                        <a14:backgroundMark x1="64588" y1="12941" x2="58824" y2="25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7794" y="3818143"/>
            <a:ext cx="1175008" cy="117500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11" descr="一張含有 文字 的圖片&#10;&#10;自動產生的描述">
            <a:extLst>
              <a:ext uri="{FF2B5EF4-FFF2-40B4-BE49-F238E27FC236}">
                <a16:creationId xmlns:a16="http://schemas.microsoft.com/office/drawing/2014/main" id="{0A8DC0C3-E85E-E295-D9DB-BE3624D9F8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125" r="98188">
                        <a14:foregroundMark x1="74438" y1="76313" x2="26063" y2="26500"/>
                        <a14:foregroundMark x1="15375" y1="47000" x2="5125" y2="45125"/>
                        <a14:foregroundMark x1="65625" y1="63250" x2="85625" y2="69813"/>
                        <a14:foregroundMark x1="80938" y1="81438" x2="28563" y2="20375"/>
                        <a14:foregroundMark x1="28563" y1="20375" x2="46063" y2="36313"/>
                        <a14:foregroundMark x1="90250" y1="72125" x2="79125" y2="82375"/>
                        <a14:foregroundMark x1="93500" y1="71188" x2="86563" y2="67438"/>
                        <a14:foregroundMark x1="26063" y1="21875" x2="51188" y2="28375"/>
                        <a14:foregroundMark x1="48375" y1="26063" x2="37688" y2="15812"/>
                        <a14:foregroundMark x1="54438" y1="67000" x2="32125" y2="54438"/>
                        <a14:foregroundMark x1="42313" y1="62813" x2="37250" y2="59562"/>
                        <a14:foregroundMark x1="98188" y1="67438" x2="96979" y2="68056"/>
                        <a14:backgroundMark x1="27938" y1="63250" x2="46063" y2="69813"/>
                        <a14:backgroundMark x1="43250" y1="67438" x2="27437" y2="56750"/>
                        <a14:backgroundMark x1="94938" y1="68375" x2="98188" y2="711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76339" y="221318"/>
            <a:ext cx="1329877" cy="1329877"/>
          </a:xfrm>
          <a:prstGeom prst="rect">
            <a:avLst/>
          </a:prstGeom>
        </p:spPr>
      </p:pic>
      <p:sp>
        <p:nvSpPr>
          <p:cNvPr id="8" name="文字方塊 82">
            <a:extLst>
              <a:ext uri="{FF2B5EF4-FFF2-40B4-BE49-F238E27FC236}">
                <a16:creationId xmlns:a16="http://schemas.microsoft.com/office/drawing/2014/main" id="{C0C7954B-0151-5BC8-0F76-7E8E17AAC55E}"/>
              </a:ext>
            </a:extLst>
          </p:cNvPr>
          <p:cNvSpPr txBox="1"/>
          <p:nvPr/>
        </p:nvSpPr>
        <p:spPr>
          <a:xfrm>
            <a:off x="4766140" y="3305888"/>
            <a:ext cx="570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sz="1000" dirty="0">
                <a:solidFill>
                  <a:schemeClr val="bg1"/>
                </a:solidFill>
              </a:rPr>
              <a:t>Zone 1</a:t>
            </a:r>
            <a:endParaRPr lang="zh-HK" altLang="en-US" sz="1000" dirty="0">
              <a:solidFill>
                <a:schemeClr val="bg1"/>
              </a:solidFill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3D527AB6-E3C3-27D5-D3A0-C8B4E157E8B2}"/>
              </a:ext>
            </a:extLst>
          </p:cNvPr>
          <p:cNvCxnSpPr>
            <a:cxnSpLocks/>
          </p:cNvCxnSpPr>
          <p:nvPr/>
        </p:nvCxnSpPr>
        <p:spPr>
          <a:xfrm rot="5400000">
            <a:off x="4281232" y="2992226"/>
            <a:ext cx="1540807" cy="57099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BC69DFB3-71ED-CE1C-0BB9-F7279D282B63}"/>
              </a:ext>
            </a:extLst>
          </p:cNvPr>
          <p:cNvCxnSpPr/>
          <p:nvPr/>
        </p:nvCxnSpPr>
        <p:spPr>
          <a:xfrm rot="16200000" flipH="1">
            <a:off x="5403161" y="2772358"/>
            <a:ext cx="2183381" cy="1083196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930324A9-6340-B88E-DB22-23ECDF756CF3}"/>
              </a:ext>
            </a:extLst>
          </p:cNvPr>
          <p:cNvCxnSpPr/>
          <p:nvPr/>
        </p:nvCxnSpPr>
        <p:spPr>
          <a:xfrm>
            <a:off x="3667125" y="990600"/>
            <a:ext cx="1884842" cy="106542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C6B4917-8E5B-D606-FA28-3AFFE396783F}"/>
              </a:ext>
            </a:extLst>
          </p:cNvPr>
          <p:cNvSpPr txBox="1"/>
          <p:nvPr/>
        </p:nvSpPr>
        <p:spPr>
          <a:xfrm>
            <a:off x="1619250" y="1066800"/>
            <a:ext cx="11879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 </a:t>
            </a:r>
            <a:r>
              <a:rPr lang="zh-CN" altLang="en-US" dirty="0"/>
              <a:t>区和 </a:t>
            </a:r>
            <a:r>
              <a:rPr lang="en-US" altLang="zh-CN" dirty="0"/>
              <a:t>2 </a:t>
            </a:r>
            <a:r>
              <a:rPr lang="zh-CN" altLang="en-US" dirty="0"/>
              <a:t>区共用摄像机</a:t>
            </a:r>
            <a:endParaRPr lang="zh-HK" altLang="en-US" dirty="0"/>
          </a:p>
        </p:txBody>
      </p:sp>
      <p:sp>
        <p:nvSpPr>
          <p:cNvPr id="22" name="文字方塊 82">
            <a:extLst>
              <a:ext uri="{FF2B5EF4-FFF2-40B4-BE49-F238E27FC236}">
                <a16:creationId xmlns:a16="http://schemas.microsoft.com/office/drawing/2014/main" id="{9A7D9F01-89DC-9230-F84E-451D436A3422}"/>
              </a:ext>
            </a:extLst>
          </p:cNvPr>
          <p:cNvSpPr txBox="1"/>
          <p:nvPr/>
        </p:nvSpPr>
        <p:spPr>
          <a:xfrm>
            <a:off x="4918540" y="3458288"/>
            <a:ext cx="570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sz="1000" dirty="0">
                <a:solidFill>
                  <a:schemeClr val="bg1"/>
                </a:solidFill>
              </a:rPr>
              <a:t>Zone 1</a:t>
            </a:r>
            <a:endParaRPr lang="zh-HK" altLang="en-US" sz="10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6C9722-A230-968F-92BC-3F833015DAA5}"/>
              </a:ext>
            </a:extLst>
          </p:cNvPr>
          <p:cNvSpPr txBox="1"/>
          <p:nvPr/>
        </p:nvSpPr>
        <p:spPr>
          <a:xfrm>
            <a:off x="4464131" y="5276850"/>
            <a:ext cx="1873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1 </a:t>
            </a:r>
            <a:r>
              <a:rPr lang="zh-HK" altLang="en-US" dirty="0"/>
              <a:t>区 </a:t>
            </a:r>
            <a:r>
              <a:rPr lang="en-US" altLang="zh-HK" dirty="0"/>
              <a:t>RFID </a:t>
            </a:r>
            <a:endParaRPr lang="zh-HK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ABDCF9F-CDDD-28FA-3D48-A5CFAD256EF9}"/>
              </a:ext>
            </a:extLst>
          </p:cNvPr>
          <p:cNvSpPr txBox="1"/>
          <p:nvPr/>
        </p:nvSpPr>
        <p:spPr>
          <a:xfrm>
            <a:off x="6494851" y="5254186"/>
            <a:ext cx="1175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dirty="0"/>
              <a:t>2</a:t>
            </a:r>
            <a:r>
              <a:rPr lang="zh-HK" altLang="en-US" dirty="0"/>
              <a:t> 区 RFID </a:t>
            </a:r>
          </a:p>
        </p:txBody>
      </p:sp>
    </p:spTree>
    <p:extLst>
      <p:ext uri="{BB962C8B-B14F-4D97-AF65-F5344CB8AC3E}">
        <p14:creationId xmlns:p14="http://schemas.microsoft.com/office/powerpoint/2010/main" val="3742413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F385A-FD88-39F3-9A60-0A61917E8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275"/>
            <a:ext cx="10515600" cy="1325563"/>
          </a:xfrm>
        </p:spPr>
        <p:txBody>
          <a:bodyPr/>
          <a:lstStyle/>
          <a:p>
            <a:r>
              <a:rPr lang="zh-HK" altLang="en-US" dirty="0"/>
              <a:t>员工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36CC6D-BE36-81CF-1418-BB9536AD5C45}"/>
              </a:ext>
            </a:extLst>
          </p:cNvPr>
          <p:cNvSpPr/>
          <p:nvPr/>
        </p:nvSpPr>
        <p:spPr>
          <a:xfrm>
            <a:off x="4410075" y="1971674"/>
            <a:ext cx="1933575" cy="5619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D31E6E-C1E1-C92D-2155-60458F3F92A0}"/>
              </a:ext>
            </a:extLst>
          </p:cNvPr>
          <p:cNvSpPr txBox="1"/>
          <p:nvPr/>
        </p:nvSpPr>
        <p:spPr>
          <a:xfrm>
            <a:off x="3781425" y="2067995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FCU:</a:t>
            </a:r>
            <a:endParaRPr lang="zh-HK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5235B3-8ED4-F56F-C37D-E01BE3D8F37E}"/>
              </a:ext>
            </a:extLst>
          </p:cNvPr>
          <p:cNvSpPr txBox="1"/>
          <p:nvPr/>
        </p:nvSpPr>
        <p:spPr>
          <a:xfrm>
            <a:off x="3248025" y="2822612"/>
            <a:ext cx="138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LIGHTING:</a:t>
            </a:r>
            <a:endParaRPr lang="zh-HK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6C6BA0-BB93-78DC-3BCE-18182FBE5CD0}"/>
              </a:ext>
            </a:extLst>
          </p:cNvPr>
          <p:cNvSpPr/>
          <p:nvPr/>
        </p:nvSpPr>
        <p:spPr>
          <a:xfrm>
            <a:off x="4410074" y="2726290"/>
            <a:ext cx="1933575" cy="5619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E2BFDA-5996-8E09-B358-C566988F666C}"/>
              </a:ext>
            </a:extLst>
          </p:cNvPr>
          <p:cNvSpPr txBox="1"/>
          <p:nvPr/>
        </p:nvSpPr>
        <p:spPr>
          <a:xfrm>
            <a:off x="7696200" y="2533649"/>
            <a:ext cx="2171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一个选择块，包括关、低、高</a:t>
            </a:r>
            <a:endParaRPr lang="zh-HK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0B397A-6D3A-D1C1-CB1B-2B46B9606930}"/>
              </a:ext>
            </a:extLst>
          </p:cNvPr>
          <p:cNvSpPr txBox="1"/>
          <p:nvPr/>
        </p:nvSpPr>
        <p:spPr>
          <a:xfrm>
            <a:off x="7696200" y="993018"/>
            <a:ext cx="232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一个选择块，包括低中高</a:t>
            </a:r>
            <a:endParaRPr lang="zh-HK" alt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BD3F9D-758A-C4C7-729C-2EE49649E750}"/>
              </a:ext>
            </a:extLst>
          </p:cNvPr>
          <p:cNvCxnSpPr>
            <a:cxnSpLocks/>
            <a:stCxn id="11" idx="1"/>
            <a:endCxn id="4" idx="3"/>
          </p:cNvCxnSpPr>
          <p:nvPr/>
        </p:nvCxnSpPr>
        <p:spPr>
          <a:xfrm flipH="1">
            <a:off x="6343650" y="1316184"/>
            <a:ext cx="1352550" cy="936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F42B1DE-04B5-8F2F-C356-A71855C36436}"/>
              </a:ext>
            </a:extLst>
          </p:cNvPr>
          <p:cNvCxnSpPr>
            <a:cxnSpLocks/>
            <a:stCxn id="10" idx="1"/>
            <a:endCxn id="8" idx="3"/>
          </p:cNvCxnSpPr>
          <p:nvPr/>
        </p:nvCxnSpPr>
        <p:spPr>
          <a:xfrm flipH="1">
            <a:off x="6343649" y="2856815"/>
            <a:ext cx="1352551" cy="15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497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7BE6A-3F13-A1EC-9047-6C4BF9DF0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K" altLang="en-US" dirty="0"/>
              <a:t>管理员页面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29929F5-211C-BDB3-7E31-60E5B0BF3D48}"/>
              </a:ext>
            </a:extLst>
          </p:cNvPr>
          <p:cNvSpPr/>
          <p:nvPr/>
        </p:nvSpPr>
        <p:spPr>
          <a:xfrm>
            <a:off x="4410075" y="1971674"/>
            <a:ext cx="1933575" cy="5619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54FADA-417A-DDBC-5501-B3506F6CEBDE}"/>
              </a:ext>
            </a:extLst>
          </p:cNvPr>
          <p:cNvSpPr txBox="1"/>
          <p:nvPr/>
        </p:nvSpPr>
        <p:spPr>
          <a:xfrm>
            <a:off x="2650385" y="2075972"/>
            <a:ext cx="1761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Zone 1 and 2FCU:</a:t>
            </a:r>
            <a:endParaRPr lang="zh-HK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D89F48E-598A-3DA6-77FF-DC1E37EB6ECA}"/>
              </a:ext>
            </a:extLst>
          </p:cNvPr>
          <p:cNvSpPr/>
          <p:nvPr/>
        </p:nvSpPr>
        <p:spPr>
          <a:xfrm>
            <a:off x="4410074" y="2726290"/>
            <a:ext cx="1933575" cy="5619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49C697-F10B-10E6-B60A-5EF22FFC3184}"/>
              </a:ext>
            </a:extLst>
          </p:cNvPr>
          <p:cNvSpPr txBox="1"/>
          <p:nvPr/>
        </p:nvSpPr>
        <p:spPr>
          <a:xfrm>
            <a:off x="7696200" y="2533649"/>
            <a:ext cx="2171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一个选择块，包括关、低、高</a:t>
            </a:r>
            <a:endParaRPr lang="zh-HK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2C386E-C5AC-405C-8402-D692EC4CB084}"/>
              </a:ext>
            </a:extLst>
          </p:cNvPr>
          <p:cNvSpPr txBox="1"/>
          <p:nvPr/>
        </p:nvSpPr>
        <p:spPr>
          <a:xfrm>
            <a:off x="7696200" y="993018"/>
            <a:ext cx="232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一个选择块，包括低中高</a:t>
            </a:r>
            <a:endParaRPr lang="zh-HK" alt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845623D-8B39-FF80-98C8-2F2E26CFBBF2}"/>
              </a:ext>
            </a:extLst>
          </p:cNvPr>
          <p:cNvCxnSpPr>
            <a:cxnSpLocks/>
            <a:stCxn id="9" idx="1"/>
            <a:endCxn id="4" idx="3"/>
          </p:cNvCxnSpPr>
          <p:nvPr/>
        </p:nvCxnSpPr>
        <p:spPr>
          <a:xfrm flipH="1">
            <a:off x="6343650" y="1316184"/>
            <a:ext cx="1352550" cy="936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3FEF0BF-7DB1-43AC-15F3-D31DA27606E2}"/>
              </a:ext>
            </a:extLst>
          </p:cNvPr>
          <p:cNvCxnSpPr>
            <a:cxnSpLocks/>
            <a:stCxn id="8" idx="1"/>
            <a:endCxn id="7" idx="3"/>
          </p:cNvCxnSpPr>
          <p:nvPr/>
        </p:nvCxnSpPr>
        <p:spPr>
          <a:xfrm flipH="1">
            <a:off x="6343649" y="2856815"/>
            <a:ext cx="1352551" cy="1504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F9D1B04-B44C-7105-06D4-3AF4E4823A18}"/>
              </a:ext>
            </a:extLst>
          </p:cNvPr>
          <p:cNvSpPr txBox="1"/>
          <p:nvPr/>
        </p:nvSpPr>
        <p:spPr>
          <a:xfrm>
            <a:off x="3719511" y="3577228"/>
            <a:ext cx="138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PAU:</a:t>
            </a:r>
            <a:endParaRPr lang="zh-HK" alt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4DA9EC-87E3-178C-C9DC-7757FBA83108}"/>
              </a:ext>
            </a:extLst>
          </p:cNvPr>
          <p:cNvSpPr/>
          <p:nvPr/>
        </p:nvSpPr>
        <p:spPr>
          <a:xfrm>
            <a:off x="4410074" y="3528807"/>
            <a:ext cx="1933575" cy="56197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1EBC0F-0DEC-8FE7-3577-BEE92479D984}"/>
              </a:ext>
            </a:extLst>
          </p:cNvPr>
          <p:cNvSpPr txBox="1"/>
          <p:nvPr/>
        </p:nvSpPr>
        <p:spPr>
          <a:xfrm>
            <a:off x="7696200" y="3946560"/>
            <a:ext cx="232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一个选择块，包括低中高</a:t>
            </a:r>
            <a:endParaRPr lang="zh-HK" altLang="en-US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A81A3F7-F511-5219-219A-27D0AC6437E7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6343649" y="3887029"/>
            <a:ext cx="1352551" cy="382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26AE03CA-5C8D-189E-08C9-E63DB4E6E3BF}"/>
              </a:ext>
            </a:extLst>
          </p:cNvPr>
          <p:cNvSpPr txBox="1"/>
          <p:nvPr/>
        </p:nvSpPr>
        <p:spPr>
          <a:xfrm>
            <a:off x="371475" y="2268614"/>
            <a:ext cx="21717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如果时间充裕，那么管理员页面就可以像原始页面一样控制所有分区设备，而工作人员则没有此功能。</a:t>
            </a:r>
            <a:endParaRPr lang="zh-HK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2E09A9-B2C9-9ECE-A8F4-6AAA43791330}"/>
              </a:ext>
            </a:extLst>
          </p:cNvPr>
          <p:cNvSpPr txBox="1"/>
          <p:nvPr/>
        </p:nvSpPr>
        <p:spPr>
          <a:xfrm>
            <a:off x="2285998" y="2871033"/>
            <a:ext cx="2173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Zone 1 and 2Lighting:</a:t>
            </a:r>
            <a:endParaRPr lang="zh-HK" alt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21E0363-4FF9-899B-6778-B7EAE6040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839" y="4283423"/>
            <a:ext cx="4543643" cy="2566316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F6C30D6-A298-5D8A-8719-15503E18EA28}"/>
              </a:ext>
            </a:extLst>
          </p:cNvPr>
          <p:cNvCxnSpPr>
            <a:cxnSpLocks/>
          </p:cNvCxnSpPr>
          <p:nvPr/>
        </p:nvCxnSpPr>
        <p:spPr>
          <a:xfrm>
            <a:off x="1581151" y="4090782"/>
            <a:ext cx="1950190" cy="1112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210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308A0-E5C6-635E-8192-6342852BA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K" altLang="en-US" dirty="0"/>
              <a:t>触发条件 </a:t>
            </a:r>
            <a:r>
              <a:rPr lang="en-US" altLang="zh-HK" dirty="0"/>
              <a:t>1</a:t>
            </a:r>
            <a:endParaRPr lang="zh-HK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3E95FD-838A-A08C-BCEA-242BF0EF8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67" b="83889" l="8889" r="90556">
                        <a14:foregroundMark x1="56667" y1="2222" x2="67222" y2="6111"/>
                        <a14:foregroundMark x1="37222" y1="78333" x2="37222" y2="78333"/>
                        <a14:backgroundMark x1="34444" y1="81667" x2="34444" y2="81667"/>
                        <a14:backgroundMark x1="33333" y1="80000" x2="33333" y2="80000"/>
                        <a14:backgroundMark x1="35556" y1="80556" x2="35556" y2="80556"/>
                        <a14:backgroundMark x1="36667" y1="80556" x2="36667" y2="80556"/>
                        <a14:backgroundMark x1="41667" y1="80556" x2="41667" y2="80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428" y="1795900"/>
            <a:ext cx="1112520" cy="111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A58E61-D77B-A354-E289-C381CCF3C4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6667" r="92778">
                        <a14:foregroundMark x1="6667" y1="52222" x2="12778" y2="62778"/>
                        <a14:foregroundMark x1="92222" y1="49444" x2="92778" y2="59444"/>
                        <a14:backgroundMark x1="8889" y1="56111" x2="8889" y2="56111"/>
                        <a14:backgroundMark x1="8333" y1="56111" x2="8333" y2="56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5954" y="4745871"/>
            <a:ext cx="1085467" cy="108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C61196-E0D6-2CD5-6611-EEF88E56F3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19" b="89770" l="0" r="9909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428" y="3377655"/>
            <a:ext cx="1183370" cy="103898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E43A5A-DC3F-CA96-94F9-156E67B21B1B}"/>
              </a:ext>
            </a:extLst>
          </p:cNvPr>
          <p:cNvSpPr txBox="1"/>
          <p:nvPr/>
        </p:nvSpPr>
        <p:spPr>
          <a:xfrm>
            <a:off x="1939114" y="5843676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K" altLang="en-US" dirty="0"/>
              <a:t>空调</a:t>
            </a:r>
            <a:r>
              <a:rPr lang="en-US" altLang="zh-HK" dirty="0"/>
              <a:t>:</a:t>
            </a:r>
            <a:endParaRPr lang="zh-HK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073E0B-CCEC-4592-FAD6-2DD5CCA04EA4}"/>
              </a:ext>
            </a:extLst>
          </p:cNvPr>
          <p:cNvSpPr txBox="1"/>
          <p:nvPr/>
        </p:nvSpPr>
        <p:spPr>
          <a:xfrm>
            <a:off x="1920065" y="4422806"/>
            <a:ext cx="1381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K" altLang="en-US" dirty="0"/>
              <a:t>照明</a:t>
            </a:r>
            <a:r>
              <a:rPr lang="en-US" altLang="zh-HK" dirty="0"/>
              <a:t>:</a:t>
            </a:r>
            <a:endParaRPr lang="zh-HK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9D4198-FA5C-DDE9-4E55-43EFA30BD0DD}"/>
              </a:ext>
            </a:extLst>
          </p:cNvPr>
          <p:cNvSpPr txBox="1"/>
          <p:nvPr/>
        </p:nvSpPr>
        <p:spPr>
          <a:xfrm>
            <a:off x="1605739" y="2754088"/>
            <a:ext cx="13811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K" altLang="en-US" dirty="0"/>
              <a:t>整个办公室</a:t>
            </a:r>
            <a:r>
              <a:rPr lang="zh-CN" altLang="en-US" dirty="0"/>
              <a:t>的</a:t>
            </a:r>
            <a:r>
              <a:rPr lang="zh-HK" altLang="en-US" dirty="0"/>
              <a:t>独立抽气系统</a:t>
            </a:r>
            <a:r>
              <a:rPr lang="en-US" altLang="zh-HK" dirty="0"/>
              <a:t>:</a:t>
            </a:r>
            <a:endParaRPr lang="zh-HK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A93BEE-C3F2-09EB-6EB3-925EA7F11380}"/>
              </a:ext>
            </a:extLst>
          </p:cNvPr>
          <p:cNvSpPr txBox="1"/>
          <p:nvPr/>
        </p:nvSpPr>
        <p:spPr>
          <a:xfrm>
            <a:off x="3301190" y="2028994"/>
            <a:ext cx="4290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一旦办公室有人在使用（触发时使用 </a:t>
            </a:r>
            <a:r>
              <a:rPr lang="en-US" altLang="zh-CN" dirty="0"/>
              <a:t>RFID</a:t>
            </a:r>
            <a:r>
              <a:rPr lang="zh-CN" altLang="en-US" dirty="0"/>
              <a:t>）</a:t>
            </a:r>
            <a:endParaRPr lang="zh-HK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B8ED53-3F5A-4260-BA4C-CC4C808D7F5C}"/>
              </a:ext>
            </a:extLst>
          </p:cNvPr>
          <p:cNvSpPr txBox="1"/>
          <p:nvPr/>
        </p:nvSpPr>
        <p:spPr>
          <a:xfrm>
            <a:off x="3301190" y="3429000"/>
            <a:ext cx="40521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根据工作人员的网站偏好，在工作人员触发该区域的 </a:t>
            </a:r>
            <a:r>
              <a:rPr lang="en-US" altLang="zh-CN" dirty="0" err="1"/>
              <a:t>rfid</a:t>
            </a:r>
            <a:r>
              <a:rPr lang="en-US" altLang="zh-CN" dirty="0"/>
              <a:t> </a:t>
            </a:r>
            <a:r>
              <a:rPr lang="zh-CN" altLang="en-US" dirty="0"/>
              <a:t>并通过人脸识别后，打开相应区域的照明灯 </a:t>
            </a:r>
            <a:endParaRPr lang="zh-HK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18CCBB-B988-CD33-567D-14FE1B6EE6E3}"/>
              </a:ext>
            </a:extLst>
          </p:cNvPr>
          <p:cNvSpPr txBox="1"/>
          <p:nvPr/>
        </p:nvSpPr>
        <p:spPr>
          <a:xfrm>
            <a:off x="3301190" y="4920346"/>
            <a:ext cx="40521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根据工作人员的网站偏好，在工作人员触发该区域的 </a:t>
            </a:r>
            <a:r>
              <a:rPr lang="en-US" altLang="zh-CN" dirty="0" err="1"/>
              <a:t>rfid</a:t>
            </a:r>
            <a:r>
              <a:rPr lang="en-US" altLang="zh-CN" dirty="0"/>
              <a:t> </a:t>
            </a:r>
            <a:r>
              <a:rPr lang="zh-CN" altLang="en-US" dirty="0"/>
              <a:t>并通过人脸识别后，打开相应区域的照明灯 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219276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2A12B-76CA-A713-50D5-04751AFA1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K" altLang="en-US" dirty="0"/>
              <a:t>触发条件 </a:t>
            </a:r>
            <a:r>
              <a:rPr lang="en-US" altLang="zh-HK" dirty="0"/>
              <a:t>2</a:t>
            </a:r>
            <a:endParaRPr lang="zh-HK" altLang="en-US" dirty="0"/>
          </a:p>
        </p:txBody>
      </p:sp>
      <p:pic>
        <p:nvPicPr>
          <p:cNvPr id="4" name="圖片 11">
            <a:extLst>
              <a:ext uri="{FF2B5EF4-FFF2-40B4-BE49-F238E27FC236}">
                <a16:creationId xmlns:a16="http://schemas.microsoft.com/office/drawing/2014/main" id="{5C30E238-1E65-A4D3-FBEE-30575BABD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4588" r="98000">
                        <a14:foregroundMark x1="79176" y1="37412" x2="96706" y2="35412"/>
                        <a14:foregroundMark x1="97432" y1="32324" x2="98000" y2="32471"/>
                        <a14:foregroundMark x1="72471" y1="25882" x2="94573" y2="31586"/>
                        <a14:foregroundMark x1="9176" y1="44706" x2="14353" y2="37412"/>
                        <a14:foregroundMark x1="9529" y1="43529" x2="4588" y2="40941"/>
                        <a14:backgroundMark x1="98353" y1="32471" x2="97294" y2="29412"/>
                        <a14:backgroundMark x1="97647" y1="32824" x2="92000" y2="27529"/>
                        <a14:backgroundMark x1="98353" y1="32471" x2="98000" y2="32118"/>
                        <a14:backgroundMark x1="64824" y1="19059" x2="64588" y2="18471"/>
                        <a14:backgroundMark x1="59059" y1="21882" x2="72588" y2="15882"/>
                        <a14:backgroundMark x1="66000" y1="21059" x2="60471" y2="28471"/>
                        <a14:backgroundMark x1="70353" y1="20118" x2="64588" y2="26471"/>
                        <a14:backgroundMark x1="64588" y1="12941" x2="58824" y2="256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81" y="1912352"/>
            <a:ext cx="1175008" cy="117500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21C04E-1B3E-1227-BF7B-D9074DE091B1}"/>
              </a:ext>
            </a:extLst>
          </p:cNvPr>
          <p:cNvSpPr txBox="1"/>
          <p:nvPr/>
        </p:nvSpPr>
        <p:spPr>
          <a:xfrm>
            <a:off x="1181100" y="3087360"/>
            <a:ext cx="218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RFID </a:t>
            </a:r>
            <a:endParaRPr lang="zh-HK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D8DD70-AA2A-883F-43E0-2133466BDFC8}"/>
              </a:ext>
            </a:extLst>
          </p:cNvPr>
          <p:cNvSpPr txBox="1"/>
          <p:nvPr/>
        </p:nvSpPr>
        <p:spPr>
          <a:xfrm>
            <a:off x="2356108" y="1690688"/>
            <a:ext cx="66164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当工作人员触发时，确定 </a:t>
            </a:r>
            <a:r>
              <a:rPr lang="en-US" altLang="zh-CN" dirty="0" err="1"/>
              <a:t>rfid</a:t>
            </a:r>
            <a:r>
              <a:rPr lang="en-US" altLang="zh-CN" dirty="0"/>
              <a:t> </a:t>
            </a:r>
            <a:r>
              <a:rPr lang="zh-CN" altLang="en-US" dirty="0"/>
              <a:t>是否打开。如果未打开，则打开。如果打开，则关闭。这意味着当员工回到办公室时，他们会触发 </a:t>
            </a:r>
            <a:r>
              <a:rPr lang="en-US" altLang="zh-CN" dirty="0"/>
              <a:t>RFID </a:t>
            </a:r>
            <a:r>
              <a:rPr lang="zh-CN" altLang="en-US" dirty="0"/>
              <a:t>并通过人脸识别。对应区域的设备就会开启。相反，当员工离开时，他们再次触发，相应的区域设备就会关闭。至于员工离开时是否需要进行人脸识别，这取决于您是否方便。</a:t>
            </a:r>
            <a:endParaRPr lang="zh-HK" altLang="en-US" dirty="0"/>
          </a:p>
        </p:txBody>
      </p:sp>
      <p:pic>
        <p:nvPicPr>
          <p:cNvPr id="8" name="Picture 11" descr="一張含有 文字 的圖片&#10;&#10;自動產生的描述">
            <a:extLst>
              <a:ext uri="{FF2B5EF4-FFF2-40B4-BE49-F238E27FC236}">
                <a16:creationId xmlns:a16="http://schemas.microsoft.com/office/drawing/2014/main" id="{CEE2EB20-706D-7D3B-C3C7-22D77D86CF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5125" r="98188">
                        <a14:foregroundMark x1="74438" y1="76313" x2="26063" y2="26500"/>
                        <a14:foregroundMark x1="15375" y1="47000" x2="5125" y2="45125"/>
                        <a14:foregroundMark x1="65625" y1="63250" x2="85625" y2="69813"/>
                        <a14:foregroundMark x1="80938" y1="81438" x2="28563" y2="20375"/>
                        <a14:foregroundMark x1="28563" y1="20375" x2="46063" y2="36313"/>
                        <a14:foregroundMark x1="90250" y1="72125" x2="79125" y2="82375"/>
                        <a14:foregroundMark x1="93500" y1="71188" x2="86563" y2="67438"/>
                        <a14:foregroundMark x1="26063" y1="21875" x2="51188" y2="28375"/>
                        <a14:foregroundMark x1="48375" y1="26063" x2="37688" y2="15812"/>
                        <a14:foregroundMark x1="54438" y1="67000" x2="32125" y2="54438"/>
                        <a14:foregroundMark x1="42313" y1="62813" x2="37250" y2="59562"/>
                        <a14:foregroundMark x1="98188" y1="67438" x2="96979" y2="68056"/>
                        <a14:backgroundMark x1="27938" y1="63250" x2="46063" y2="69813"/>
                        <a14:backgroundMark x1="43250" y1="67438" x2="27437" y2="56750"/>
                        <a14:backgroundMark x1="94938" y1="68375" x2="98188" y2="7118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8646" y="4059893"/>
            <a:ext cx="1329877" cy="13298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E16F42-E525-B00B-4767-1DB6CFAA5768}"/>
              </a:ext>
            </a:extLst>
          </p:cNvPr>
          <p:cNvSpPr txBox="1"/>
          <p:nvPr/>
        </p:nvSpPr>
        <p:spPr>
          <a:xfrm>
            <a:off x="1177910" y="5609540"/>
            <a:ext cx="2181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K" dirty="0"/>
              <a:t>Camera  </a:t>
            </a:r>
            <a:endParaRPr lang="zh-HK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4EA4C3-A209-9692-0EBE-9BB7906E2F0D}"/>
              </a:ext>
            </a:extLst>
          </p:cNvPr>
          <p:cNvSpPr txBox="1"/>
          <p:nvPr/>
        </p:nvSpPr>
        <p:spPr>
          <a:xfrm>
            <a:off x="2356108" y="4407466"/>
            <a:ext cx="42902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作为 </a:t>
            </a:r>
            <a:r>
              <a:rPr lang="en-US" altLang="zh-CN" dirty="0"/>
              <a:t>RFID </a:t>
            </a:r>
            <a:r>
              <a:rPr lang="zh-CN" altLang="en-US" dirty="0"/>
              <a:t>的双重验证。工作人员回到公司后触发 </a:t>
            </a:r>
            <a:r>
              <a:rPr lang="en-US" altLang="zh-CN" dirty="0"/>
              <a:t>RFID</a:t>
            </a:r>
            <a:r>
              <a:rPr lang="zh-CN" altLang="en-US" dirty="0"/>
              <a:t>。他们必须通过人脸识别，并与他们的 </a:t>
            </a:r>
            <a:r>
              <a:rPr lang="en-US" altLang="zh-CN" dirty="0" err="1"/>
              <a:t>rfid</a:t>
            </a:r>
            <a:r>
              <a:rPr lang="en-US" altLang="zh-CN" dirty="0"/>
              <a:t> </a:t>
            </a:r>
            <a:r>
              <a:rPr lang="zh-CN" altLang="en-US" dirty="0"/>
              <a:t>匹配。无需在工作人员离开时进行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356968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472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员工</vt:lpstr>
      <vt:lpstr>管理员页面</vt:lpstr>
      <vt:lpstr>触发条件 1</vt:lpstr>
      <vt:lpstr>触发条件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sbt</dc:creator>
  <cp:lastModifiedBy>sbt</cp:lastModifiedBy>
  <cp:revision>5</cp:revision>
  <dcterms:created xsi:type="dcterms:W3CDTF">2024-04-23T02:52:36Z</dcterms:created>
  <dcterms:modified xsi:type="dcterms:W3CDTF">2024-04-23T03:28:56Z</dcterms:modified>
</cp:coreProperties>
</file>

<file path=docProps/thumbnail.jpeg>
</file>